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</p:embeddedFont>
    <p:embeddedFont>
      <p:font typeface="Roboto Slab" pitchFamily="2" charset="0"/>
      <p:regular r:id="rId19"/>
    </p:embeddedFont>
    <p:embeddedFont>
      <p:font typeface="Roboto Slab Light" pitchFamily="2" charset="0"/>
      <p:regular r:id="rId2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737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meisalfio/nexus-energy-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Nexus Energy Distributed Service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piattaforma distribuita full-stack per monitoraggio energetico ad alta fedeltà, analisi predittive e visualizzazione intelligente del consumo energetico degli edifici.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989052"/>
            <a:ext cx="4963001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Grazie - Domande?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4730" y="1956792"/>
            <a:ext cx="3179921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893207" y="2155269"/>
            <a:ext cx="26009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Intelligenza Predittiva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93207" y="2569607"/>
            <a:ext cx="278296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Riduzione consumi energetici attraverso AI e LSTM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4048363" y="1956792"/>
            <a:ext cx="3179921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5"/>
          <p:cNvSpPr/>
          <p:nvPr/>
        </p:nvSpPr>
        <p:spPr>
          <a:xfrm>
            <a:off x="4246840" y="2155269"/>
            <a:ext cx="272974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 Distribuita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246840" y="2569607"/>
            <a:ext cx="278296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Scalabilità, resilienza e fault tolerance enterprise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01997" y="1956792"/>
            <a:ext cx="3179921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8"/>
          <p:cNvSpPr/>
          <p:nvPr/>
        </p:nvSpPr>
        <p:spPr>
          <a:xfrm>
            <a:off x="7600474" y="2155269"/>
            <a:ext cx="26949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Osservabilità Completa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600474" y="2569607"/>
            <a:ext cx="278296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Monitoraggio real-time con ELK Stack e anomaly detection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10755630" y="1956792"/>
            <a:ext cx="3180040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Text 11"/>
          <p:cNvSpPr/>
          <p:nvPr/>
        </p:nvSpPr>
        <p:spPr>
          <a:xfrm>
            <a:off x="10954107" y="2155269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Sicurezza Avanzata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954107" y="2569607"/>
            <a:ext cx="278308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stateless, RBAC granulare e auditing integrato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94730" y="3623905"/>
            <a:ext cx="3970377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Contatti e Risorse</a:t>
            </a:r>
            <a:endParaRPr lang="en-US" sz="3100" dirty="0"/>
          </a:p>
        </p:txBody>
      </p:sp>
      <p:sp>
        <p:nvSpPr>
          <p:cNvPr id="16" name="Text 14"/>
          <p:cNvSpPr/>
          <p:nvPr/>
        </p:nvSpPr>
        <p:spPr>
          <a:xfrm>
            <a:off x="694730" y="4554379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694730" y="5038249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694730" y="5492234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alfio.spoto@outlook.it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694730" y="5946219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ruggierigabriele2002@gmail.com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4993" y="4554379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Repository GitHub</a:t>
            </a:r>
            <a:endParaRPr lang="en-US" sz="1950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993" y="5059918"/>
            <a:ext cx="6378297" cy="1985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11758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Digital Energy Twin: La Visione Concettuale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962275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3149322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869531"/>
            <a:ext cx="3484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Modello Neurale Continuo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Un'intelligenza artificiale che apprende costantemente dai flussi di telemetria in tempo reale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2962275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942" y="3149322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Confronto Predittivo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Analisi delle differenze tra consumo previsto e consumo effettivo per identificare inefficienze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948" y="2962275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4114" y="3149322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3869531"/>
            <a:ext cx="3596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Ottimizzazione Intelligente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Identificazione di opportunità di miglioramento e anomalie comportamentali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3790" y="59306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Questa architettura replica sistemi industriali reali utilizzati in edifici intelligenti e ambienti Industry 4.0, dove l'intelligenza predittiva riduce costi e migliora la sostenibilità.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063" y="1090136"/>
            <a:ext cx="8691443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Fondamento Analitico e Data Science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" y="2162651"/>
            <a:ext cx="8439626" cy="4782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3465" y="2420898"/>
            <a:ext cx="383655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Analisi Esplorativa Approfondita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23465" y="2903101"/>
            <a:ext cx="4321373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 dell'implementazione del motore AI, è stata condotta un'analisi esplorativa completa per comprendere le proprietà statistiche del dataset: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623465" y="4244935"/>
            <a:ext cx="4321373" cy="25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Profilatura delle distribuzioni di variabili ambientali e metriche energetiche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Analisi della stagionalità temporale su scala oraria, giornaliera e settimanale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Indaginamento delle correlazioni tra occupazione, stato HVAC e carico energetico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Progettazione di pipeline di normalizzazione e encoding ciclico temporale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90303" y="0"/>
            <a:ext cx="310579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8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 del Sistema Distribuito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555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L'architettura segue un pattern multi-livello orchestrato via Docker Compose, con ogni componente isolato per responsabilità: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3652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91570"/>
            <a:ext cx="3664744" cy="30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0190" y="416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Presentation Layer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80190" y="4656296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energy-client con React e TypeScript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171748" y="363652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748" y="3991570"/>
            <a:ext cx="3664863" cy="304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71748" y="416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&amp; AI Layer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171748" y="4656296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energy-server con Spring Boot e DL4J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6280190" y="57789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11359"/>
            <a:ext cx="7556421" cy="304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280190" y="6308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&amp; Observability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6280190" y="6798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+ RabbitMQ + ELK Stack per storage e monitoraggio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3210" y="447556"/>
            <a:ext cx="6170176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Presentation Layer: energy-client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10" y="1228249"/>
            <a:ext cx="3559135" cy="47454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24776" y="2369939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Stack Tecnologico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824776" y="2726055"/>
            <a:ext cx="6939796" cy="1223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18 con TypeScript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tool Vite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Tailwind CSS per stili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Recharts per visualizzazione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Lucide Icons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824776" y="4058841"/>
            <a:ext cx="203763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Pattern Architetturale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824776" y="4414957"/>
            <a:ext cx="6939796" cy="427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 il modello Backend for Frontend (BFF) con endpoint aggregati per ridurre la latenza e semplificare la sincronizzazione dello stato.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1873210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Shape 6"/>
          <p:cNvSpPr/>
          <p:nvPr/>
        </p:nvSpPr>
        <p:spPr>
          <a:xfrm>
            <a:off x="1850350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7"/>
          <p:cNvSpPr/>
          <p:nvPr/>
        </p:nvSpPr>
        <p:spPr>
          <a:xfrm>
            <a:off x="2122289" y="6400919"/>
            <a:ext cx="214443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Dynamic Data Explorer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2122289" y="6713101"/>
            <a:ext cx="312527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Motore di filtering annidato multi-livello per esplorare telemetria per dimensioni temporali, parametri ambientali e range di consumo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537716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Shape 10"/>
          <p:cNvSpPr/>
          <p:nvPr/>
        </p:nvSpPr>
        <p:spPr>
          <a:xfrm>
            <a:off x="5514856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4" name="Text 11"/>
          <p:cNvSpPr/>
          <p:nvPr/>
        </p:nvSpPr>
        <p:spPr>
          <a:xfrm>
            <a:off x="5786795" y="6400919"/>
            <a:ext cx="3125272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Visualizzazione Telemetria in Tempo Reale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5786795" y="6959560"/>
            <a:ext cx="3125272" cy="641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Rendimento di stream Server-Sent Events con plot di consumo effettivo, previsto e deviazione delta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9202222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7" name="Shape 14"/>
          <p:cNvSpPr/>
          <p:nvPr/>
        </p:nvSpPr>
        <p:spPr>
          <a:xfrm>
            <a:off x="9179362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5"/>
          <p:cNvSpPr/>
          <p:nvPr/>
        </p:nvSpPr>
        <p:spPr>
          <a:xfrm>
            <a:off x="9451300" y="6400919"/>
            <a:ext cx="209407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Persistenza dello Stato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451300" y="6713101"/>
            <a:ext cx="3125272" cy="641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Funzionalità avanzate di continuità UI con locking della posizione di scroll e transizioni di stato non bloccanti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014413"/>
            <a:ext cx="3802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Layer: energy-server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391364"/>
            <a:ext cx="309562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Stack Tecnologico e Stack di Sicurezza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402449" y="1745694"/>
            <a:ext cx="14218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Tecnologie Principali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402449" y="1979533"/>
            <a:ext cx="3774400" cy="75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21 by Spring Boot 3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Deeplearning4j (DL4J)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Remote Facade Pattern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Circuit Breaker &amp; Fallback logic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Command &amp; Observer Patterns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7461171" y="174569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Sicurezza Enterprise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461171" y="1979533"/>
            <a:ext cx="377440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Stateless Authentication: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Token firmati che racchiudono identità utente e ruoli, garantendo autenticazione senza stato server-side.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7461171" y="2302669"/>
            <a:ext cx="377440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RBAC con autorizzazioni granulari: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Separazione chiara tra ruoli ADMIN (controllo completo) e USER (sola lettura).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402449" y="2843808"/>
            <a:ext cx="179760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Engine di Inferenza AI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3402449" y="3141464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sistema integra una rete neurale Long Short-Term Memory (LSTM) implementata in DL4J per simulazione del Digital Twin in tempo reale.</a:t>
            </a:r>
            <a:endParaRPr lang="en-US" sz="8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3341251"/>
            <a:ext cx="3912751" cy="45362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515797" y="38515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Ricezione Telemetria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3515797" y="4062651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Acquisizione continua dati sensori</a:t>
            </a:r>
            <a:endParaRPr lang="en-US" sz="8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341251"/>
            <a:ext cx="3912751" cy="45362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428548" y="38515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Inferenza Predittiva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7428548" y="4062651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Generazione valore consumo previsto</a:t>
            </a:r>
            <a:endParaRPr lang="en-US" sz="8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449" y="4312087"/>
            <a:ext cx="3912751" cy="45362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515797" y="48223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Analisi Deviazione</a:t>
            </a:r>
            <a:endParaRPr lang="en-US" sz="1100" dirty="0"/>
          </a:p>
        </p:txBody>
      </p:sp>
      <p:sp>
        <p:nvSpPr>
          <p:cNvPr id="19" name="Text 14"/>
          <p:cNvSpPr/>
          <p:nvPr/>
        </p:nvSpPr>
        <p:spPr>
          <a:xfrm>
            <a:off x="3515797" y="5033486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Confronto predizione vs realtà</a:t>
            </a:r>
            <a:endParaRPr lang="en-US" sz="8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12087"/>
            <a:ext cx="3912751" cy="45362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28548" y="48223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Flag Anomalie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7428548" y="5033486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Identificazione inefficienze</a:t>
            </a:r>
            <a:endParaRPr lang="en-US" sz="850" dirty="0"/>
          </a:p>
        </p:txBody>
      </p:sp>
      <p:sp>
        <p:nvSpPr>
          <p:cNvPr id="23" name="Text 17"/>
          <p:cNvSpPr/>
          <p:nvPr/>
        </p:nvSpPr>
        <p:spPr>
          <a:xfrm>
            <a:off x="3402449" y="5367933"/>
            <a:ext cx="218896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Endpoint di Autenticazione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3402449" y="5665589"/>
            <a:ext cx="7825502" cy="1549598"/>
          </a:xfrm>
          <a:prstGeom prst="roundRect">
            <a:avLst>
              <a:gd name="adj" fmla="val 10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5" name="Shape 19"/>
          <p:cNvSpPr/>
          <p:nvPr/>
        </p:nvSpPr>
        <p:spPr>
          <a:xfrm>
            <a:off x="3410069" y="5673209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6" name="Text 20"/>
          <p:cNvSpPr/>
          <p:nvPr/>
        </p:nvSpPr>
        <p:spPr>
          <a:xfrm>
            <a:off x="3523655" y="5714762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Metodo</a:t>
            </a:r>
            <a:endParaRPr lang="en-US" sz="850" dirty="0"/>
          </a:p>
        </p:txBody>
      </p:sp>
      <p:sp>
        <p:nvSpPr>
          <p:cNvPr id="27" name="Text 21"/>
          <p:cNvSpPr/>
          <p:nvPr/>
        </p:nvSpPr>
        <p:spPr>
          <a:xfrm>
            <a:off x="4698921" y="5714762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Endpoint</a:t>
            </a:r>
            <a:endParaRPr lang="en-US" sz="850" dirty="0"/>
          </a:p>
        </p:txBody>
      </p:sp>
      <p:sp>
        <p:nvSpPr>
          <p:cNvPr id="28" name="Text 22"/>
          <p:cNvSpPr/>
          <p:nvPr/>
        </p:nvSpPr>
        <p:spPr>
          <a:xfrm>
            <a:off x="6651427" y="5714762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Descrizione</a:t>
            </a:r>
            <a:endParaRPr lang="en-US" sz="850" dirty="0"/>
          </a:p>
        </p:txBody>
      </p:sp>
      <p:sp>
        <p:nvSpPr>
          <p:cNvPr id="29" name="Text 23"/>
          <p:cNvSpPr/>
          <p:nvPr/>
        </p:nvSpPr>
        <p:spPr>
          <a:xfrm>
            <a:off x="9775508" y="5714762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Accesso</a:t>
            </a:r>
            <a:endParaRPr lang="en-US" sz="850" dirty="0"/>
          </a:p>
        </p:txBody>
      </p:sp>
      <p:sp>
        <p:nvSpPr>
          <p:cNvPr id="30" name="Shape 24"/>
          <p:cNvSpPr/>
          <p:nvPr/>
        </p:nvSpPr>
        <p:spPr>
          <a:xfrm>
            <a:off x="3410069" y="5892403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1" name="Text 25"/>
          <p:cNvSpPr/>
          <p:nvPr/>
        </p:nvSpPr>
        <p:spPr>
          <a:xfrm>
            <a:off x="3523655" y="5933956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32" name="Text 26"/>
          <p:cNvSpPr/>
          <p:nvPr/>
        </p:nvSpPr>
        <p:spPr>
          <a:xfrm>
            <a:off x="4698921" y="5933956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/api/auth/register</a:t>
            </a:r>
            <a:endParaRPr lang="en-US" sz="850" dirty="0"/>
          </a:p>
        </p:txBody>
      </p:sp>
      <p:sp>
        <p:nvSpPr>
          <p:cNvPr id="33" name="Text 27"/>
          <p:cNvSpPr/>
          <p:nvPr/>
        </p:nvSpPr>
        <p:spPr>
          <a:xfrm>
            <a:off x="6651427" y="5933956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Registrazione nuovo utente con ruolo USER</a:t>
            </a:r>
            <a:endParaRPr lang="en-US" sz="850" dirty="0"/>
          </a:p>
        </p:txBody>
      </p:sp>
      <p:sp>
        <p:nvSpPr>
          <p:cNvPr id="34" name="Text 28"/>
          <p:cNvSpPr/>
          <p:nvPr/>
        </p:nvSpPr>
        <p:spPr>
          <a:xfrm>
            <a:off x="9775508" y="5933956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</a:t>
            </a:r>
            <a:endParaRPr lang="en-US" sz="850" dirty="0"/>
          </a:p>
        </p:txBody>
      </p:sp>
      <p:sp>
        <p:nvSpPr>
          <p:cNvPr id="35" name="Shape 29"/>
          <p:cNvSpPr/>
          <p:nvPr/>
        </p:nvSpPr>
        <p:spPr>
          <a:xfrm>
            <a:off x="3410069" y="6111597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6" name="Text 30"/>
          <p:cNvSpPr/>
          <p:nvPr/>
        </p:nvSpPr>
        <p:spPr>
          <a:xfrm>
            <a:off x="3523655" y="6153150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37" name="Text 31"/>
          <p:cNvSpPr/>
          <p:nvPr/>
        </p:nvSpPr>
        <p:spPr>
          <a:xfrm>
            <a:off x="4698921" y="6153150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/api/auth/login</a:t>
            </a:r>
            <a:endParaRPr lang="en-US" sz="850" dirty="0"/>
          </a:p>
        </p:txBody>
      </p:sp>
      <p:sp>
        <p:nvSpPr>
          <p:cNvPr id="38" name="Text 32"/>
          <p:cNvSpPr/>
          <p:nvPr/>
        </p:nvSpPr>
        <p:spPr>
          <a:xfrm>
            <a:off x="6651427" y="6153150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Ritorna JWT e profilo utente</a:t>
            </a:r>
            <a:endParaRPr lang="en-US" sz="850" dirty="0"/>
          </a:p>
        </p:txBody>
      </p:sp>
      <p:sp>
        <p:nvSpPr>
          <p:cNvPr id="39" name="Text 33"/>
          <p:cNvSpPr/>
          <p:nvPr/>
        </p:nvSpPr>
        <p:spPr>
          <a:xfrm>
            <a:off x="9775508" y="6153150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</a:t>
            </a:r>
            <a:endParaRPr lang="en-US" sz="850" dirty="0"/>
          </a:p>
        </p:txBody>
      </p:sp>
      <p:sp>
        <p:nvSpPr>
          <p:cNvPr id="40" name="Shape 34"/>
          <p:cNvSpPr/>
          <p:nvPr/>
        </p:nvSpPr>
        <p:spPr>
          <a:xfrm>
            <a:off x="3410069" y="6330791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1" name="Text 35"/>
          <p:cNvSpPr/>
          <p:nvPr/>
        </p:nvSpPr>
        <p:spPr>
          <a:xfrm>
            <a:off x="3523655" y="6372344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42" name="Text 36"/>
          <p:cNvSpPr/>
          <p:nvPr/>
        </p:nvSpPr>
        <p:spPr>
          <a:xfrm>
            <a:off x="4698921" y="6372344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/api/auth/logout</a:t>
            </a:r>
            <a:endParaRPr lang="en-US" sz="850" dirty="0"/>
          </a:p>
        </p:txBody>
      </p:sp>
      <p:sp>
        <p:nvSpPr>
          <p:cNvPr id="43" name="Text 37"/>
          <p:cNvSpPr/>
          <p:nvPr/>
        </p:nvSpPr>
        <p:spPr>
          <a:xfrm>
            <a:off x="6651427" y="6372344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Invalida JWT via blacklist</a:t>
            </a:r>
            <a:endParaRPr lang="en-US" sz="850" dirty="0"/>
          </a:p>
        </p:txBody>
      </p:sp>
      <p:sp>
        <p:nvSpPr>
          <p:cNvPr id="44" name="Text 38"/>
          <p:cNvSpPr/>
          <p:nvPr/>
        </p:nvSpPr>
        <p:spPr>
          <a:xfrm>
            <a:off x="9775508" y="6372344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Authenticato</a:t>
            </a:r>
            <a:endParaRPr lang="en-US" sz="850" dirty="0"/>
          </a:p>
        </p:txBody>
      </p:sp>
      <p:sp>
        <p:nvSpPr>
          <p:cNvPr id="45" name="Shape 39"/>
          <p:cNvSpPr/>
          <p:nvPr/>
        </p:nvSpPr>
        <p:spPr>
          <a:xfrm>
            <a:off x="3410069" y="6549985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6" name="Text 40"/>
          <p:cNvSpPr/>
          <p:nvPr/>
        </p:nvSpPr>
        <p:spPr>
          <a:xfrm>
            <a:off x="3523655" y="6591538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</a:t>
            </a:r>
            <a:endParaRPr lang="en-US" sz="850" dirty="0"/>
          </a:p>
        </p:txBody>
      </p:sp>
      <p:sp>
        <p:nvSpPr>
          <p:cNvPr id="47" name="Text 41"/>
          <p:cNvSpPr/>
          <p:nvPr/>
        </p:nvSpPr>
        <p:spPr>
          <a:xfrm>
            <a:off x="4698921" y="6591538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/api/admin/users</a:t>
            </a:r>
            <a:endParaRPr lang="en-US" sz="850" dirty="0"/>
          </a:p>
        </p:txBody>
      </p:sp>
      <p:sp>
        <p:nvSpPr>
          <p:cNvPr id="48" name="Text 42"/>
          <p:cNvSpPr/>
          <p:nvPr/>
        </p:nvSpPr>
        <p:spPr>
          <a:xfrm>
            <a:off x="6651427" y="6591538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Lista tutti operatori</a:t>
            </a:r>
            <a:endParaRPr lang="en-US" sz="850" dirty="0"/>
          </a:p>
        </p:txBody>
      </p:sp>
      <p:sp>
        <p:nvSpPr>
          <p:cNvPr id="49" name="Text 43"/>
          <p:cNvSpPr/>
          <p:nvPr/>
        </p:nvSpPr>
        <p:spPr>
          <a:xfrm>
            <a:off x="9775508" y="6591538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</a:t>
            </a:r>
            <a:endParaRPr lang="en-US" sz="850" dirty="0"/>
          </a:p>
        </p:txBody>
      </p:sp>
      <p:sp>
        <p:nvSpPr>
          <p:cNvPr id="50" name="Shape 44"/>
          <p:cNvSpPr/>
          <p:nvPr/>
        </p:nvSpPr>
        <p:spPr>
          <a:xfrm>
            <a:off x="3410069" y="6769179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1" name="Text 45"/>
          <p:cNvSpPr/>
          <p:nvPr/>
        </p:nvSpPr>
        <p:spPr>
          <a:xfrm>
            <a:off x="3523655" y="6810732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52" name="Text 46"/>
          <p:cNvSpPr/>
          <p:nvPr/>
        </p:nvSpPr>
        <p:spPr>
          <a:xfrm>
            <a:off x="4698921" y="6810732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/api/admin/users/change-role</a:t>
            </a:r>
            <a:endParaRPr lang="en-US" sz="850" dirty="0"/>
          </a:p>
        </p:txBody>
      </p:sp>
      <p:sp>
        <p:nvSpPr>
          <p:cNvPr id="53" name="Text 47"/>
          <p:cNvSpPr/>
          <p:nvPr/>
        </p:nvSpPr>
        <p:spPr>
          <a:xfrm>
            <a:off x="6651427" y="6810732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Aggiorna ruoli utente</a:t>
            </a:r>
            <a:endParaRPr lang="en-US" sz="850" dirty="0"/>
          </a:p>
        </p:txBody>
      </p:sp>
      <p:sp>
        <p:nvSpPr>
          <p:cNvPr id="54" name="Text 48"/>
          <p:cNvSpPr/>
          <p:nvPr/>
        </p:nvSpPr>
        <p:spPr>
          <a:xfrm>
            <a:off x="9775508" y="6810732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</a:t>
            </a:r>
            <a:endParaRPr lang="en-US" sz="850" dirty="0"/>
          </a:p>
        </p:txBody>
      </p:sp>
      <p:sp>
        <p:nvSpPr>
          <p:cNvPr id="55" name="Shape 49"/>
          <p:cNvSpPr/>
          <p:nvPr/>
        </p:nvSpPr>
        <p:spPr>
          <a:xfrm>
            <a:off x="3410069" y="6988373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6" name="Text 50"/>
          <p:cNvSpPr/>
          <p:nvPr/>
        </p:nvSpPr>
        <p:spPr>
          <a:xfrm>
            <a:off x="3523655" y="7029926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</a:t>
            </a:r>
            <a:endParaRPr lang="en-US" sz="850" dirty="0"/>
          </a:p>
        </p:txBody>
      </p:sp>
      <p:sp>
        <p:nvSpPr>
          <p:cNvPr id="57" name="Text 51"/>
          <p:cNvSpPr/>
          <p:nvPr/>
        </p:nvSpPr>
        <p:spPr>
          <a:xfrm>
            <a:off x="4698921" y="7029926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/api/admin/users/{id}</a:t>
            </a:r>
            <a:endParaRPr lang="en-US" sz="850" dirty="0"/>
          </a:p>
        </p:txBody>
      </p:sp>
      <p:sp>
        <p:nvSpPr>
          <p:cNvPr id="58" name="Text 52"/>
          <p:cNvSpPr/>
          <p:nvPr/>
        </p:nvSpPr>
        <p:spPr>
          <a:xfrm>
            <a:off x="6651427" y="7029926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 account operatore</a:t>
            </a:r>
            <a:endParaRPr lang="en-US" sz="850" dirty="0"/>
          </a:p>
        </p:txBody>
      </p:sp>
      <p:sp>
        <p:nvSpPr>
          <p:cNvPr id="59" name="Text 53"/>
          <p:cNvSpPr/>
          <p:nvPr/>
        </p:nvSpPr>
        <p:spPr>
          <a:xfrm>
            <a:off x="9775508" y="7029926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662583"/>
            <a:ext cx="6789777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Layer Data &amp; Observability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882" y="1664732"/>
            <a:ext cx="547688" cy="547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9126" y="166473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MySQL 8.0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579126" y="2133957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relazionale per storage persistente di telemetria storica, dati utente e metadati dello stato di sistema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882" y="3246120"/>
            <a:ext cx="547688" cy="547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79126" y="3246120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Logstash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579126" y="3715345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Trasforma e normalizza log da tutti i servizi in eventi strutturati per analisi centralizzata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882" y="4827508"/>
            <a:ext cx="547688" cy="547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79126" y="4827508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Elasticsearch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579126" y="5296733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Indicizza telemetria e log per interrogazione veloce, ricerca serie temporali e aggregazioni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882" y="6408896"/>
            <a:ext cx="547688" cy="5476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79126" y="6408896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Kibana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579126" y="6878122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Dashbord di osservabilità con heatmap di anomalie, visualizzazione confidenza modello e monitoraggio salute sistema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887135"/>
            <a:ext cx="5678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Risilienza Enterprise e Sicurezza Avanzata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264087"/>
            <a:ext cx="174914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Strategie di Risilienza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07580" y="1561743"/>
            <a:ext cx="15240" cy="3588187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3387209" y="1561743"/>
            <a:ext cx="3912751" cy="846058"/>
          </a:xfrm>
          <a:prstGeom prst="roundRect">
            <a:avLst>
              <a:gd name="adj" fmla="val 201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5250180" y="1675090"/>
            <a:ext cx="193643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Circuit Breaker (Resilience4j)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500557" y="1886188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Protegge il sistema da failure a cascata. Se il database diventa irresponsivo, il circuito si apre automaticamente per prevenire esaurimento risorse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30440" y="2521148"/>
            <a:ext cx="3912751" cy="846058"/>
          </a:xfrm>
          <a:prstGeom prst="rect">
            <a:avLst/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7443788" y="2634496"/>
            <a:ext cx="14939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Fallback Event-Driven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43788" y="2845594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Quando il circuito del database è aperto, la telemetria viene ritrasferita transparentemente alle </a:t>
            </a: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RabbitMQ Quorum Queues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buffering persistente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387209" y="3480554"/>
            <a:ext cx="3912751" cy="846058"/>
          </a:xfrm>
          <a:prstGeom prst="roundRect">
            <a:avLst>
              <a:gd name="adj" fmla="val 201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5693688" y="3593902"/>
            <a:ext cx="149292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Recupero Self-Healing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500557" y="3804999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servizio background dedicato consuma automaticamente la coda di fallback e riesegue i dati con lo storage primario una volta ripristinata la stabilità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7330440" y="4439960"/>
            <a:ext cx="3912751" cy="709970"/>
          </a:xfrm>
          <a:prstGeom prst="rect">
            <a:avLst/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3"/>
          <p:cNvSpPr/>
          <p:nvPr/>
        </p:nvSpPr>
        <p:spPr>
          <a:xfrm>
            <a:off x="7443788" y="455330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Auditing Atomico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443788" y="4764405"/>
            <a:ext cx="368605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servizio di audit in memoria traccia il flusso di telemetria dall'ingresso CSV alle code e al database per garantire integrità dati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402449" y="5234940"/>
            <a:ext cx="199322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 di Sicurezza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3402449" y="5532596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9" name="Text 17"/>
          <p:cNvSpPr/>
          <p:nvPr/>
        </p:nvSpPr>
        <p:spPr>
          <a:xfrm>
            <a:off x="3531037" y="56611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JWT Statelessness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3531037" y="5872282"/>
            <a:ext cx="3627239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 firmati offrono autenticazione con autorizzazione senza mantenere sessioni server-side, abilitando scalabilità orizzontale flessibile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7343537" y="5532596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2" name="Text 20"/>
          <p:cNvSpPr/>
          <p:nvPr/>
        </p:nvSpPr>
        <p:spPr>
          <a:xfrm>
            <a:off x="7472124" y="56611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RBAC Granulare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472124" y="5872282"/>
            <a:ext cx="362723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Separazione chiara tra controlli amministrativi critici (start/stop simulazione, gestione utenti) e operazioni di sola lettura per osservatori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3402449" y="6465808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5" name="Text 23"/>
          <p:cNvSpPr/>
          <p:nvPr/>
        </p:nvSpPr>
        <p:spPr>
          <a:xfrm>
            <a:off x="3531037" y="659439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Revocation Tokens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3531037" y="6805493"/>
            <a:ext cx="3627239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Servizio Blacklist traccia token invalidati al logout, prevenendo riutilizzo e aggiungendo strato di sicurezza senza compromettere lo statelessness</a:t>
            </a:r>
            <a:endParaRPr lang="en-US" sz="850" dirty="0"/>
          </a:p>
        </p:txBody>
      </p:sp>
      <p:sp>
        <p:nvSpPr>
          <p:cNvPr id="27" name="Shape 25"/>
          <p:cNvSpPr/>
          <p:nvPr/>
        </p:nvSpPr>
        <p:spPr>
          <a:xfrm>
            <a:off x="7343537" y="6465808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8" name="Text 26"/>
          <p:cNvSpPr/>
          <p:nvPr/>
        </p:nvSpPr>
        <p:spPr>
          <a:xfrm>
            <a:off x="7472124" y="6594396"/>
            <a:ext cx="174700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BCrypt Password Hashing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7472124" y="6805493"/>
            <a:ext cx="362723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Hashing adattivo con salting incorporato protegge le credenziali sensibili, resistendo fortemente ad attacchi brute-force e rainbow table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155621"/>
            <a:ext cx="3935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DevOps: Deployment e MLOps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532573"/>
            <a:ext cx="27154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Orchestrazione Container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3402449" y="1901071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L'intero ecosistema è distribuito tramite Docker Compose: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402449" y="2100858"/>
            <a:ext cx="7825502" cy="915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containerizzato React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Spring Boot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database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Elasticsearch per ricerca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Logstash per elaborazione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Kibana per visualizzazione</a:t>
            </a:r>
            <a:endParaRPr lang="en-US" sz="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3249930"/>
            <a:ext cx="3884414" cy="1143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515797" y="364676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Clona Repository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3515797" y="3887629"/>
            <a:ext cx="3657719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Shape 6"/>
          <p:cNvSpPr/>
          <p:nvPr/>
        </p:nvSpPr>
        <p:spPr>
          <a:xfrm>
            <a:off x="3510201" y="3887629"/>
            <a:ext cx="3668911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7"/>
          <p:cNvSpPr/>
          <p:nvPr/>
        </p:nvSpPr>
        <p:spPr>
          <a:xfrm>
            <a:off x="3623548" y="3972639"/>
            <a:ext cx="344221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git@github.com:nameisalfio/energy-distributed-service.git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energy-distributed-service</a:t>
            </a:r>
            <a:endParaRPr lang="en-US" sz="8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37" y="3079909"/>
            <a:ext cx="3884414" cy="11430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56884" y="347674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 Ambiente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56884" y="3687842"/>
            <a:ext cx="3657719" cy="279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 file </a:t>
            </a: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.env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alla radice del progetto con credenziali database e segreti di sistema</a:t>
            </a:r>
            <a:endParaRPr lang="en-US" sz="8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4805958"/>
            <a:ext cx="3884414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515797" y="5202793"/>
            <a:ext cx="152828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Lancia Stack Completo</a:t>
            </a:r>
            <a:endParaRPr lang="en-US" sz="1100" dirty="0"/>
          </a:p>
        </p:txBody>
      </p:sp>
      <p:sp>
        <p:nvSpPr>
          <p:cNvPr id="16" name="Shape 11"/>
          <p:cNvSpPr/>
          <p:nvPr/>
        </p:nvSpPr>
        <p:spPr>
          <a:xfrm>
            <a:off x="3515797" y="5443657"/>
            <a:ext cx="3657719" cy="306110"/>
          </a:xfrm>
          <a:prstGeom prst="roundRect">
            <a:avLst>
              <a:gd name="adj" fmla="val 5558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7" name="Shape 12"/>
          <p:cNvSpPr/>
          <p:nvPr/>
        </p:nvSpPr>
        <p:spPr>
          <a:xfrm>
            <a:off x="3510201" y="5443657"/>
            <a:ext cx="3668911" cy="306110"/>
          </a:xfrm>
          <a:prstGeom prst="roundRect">
            <a:avLst>
              <a:gd name="adj" fmla="val 5558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3"/>
          <p:cNvSpPr/>
          <p:nvPr/>
        </p:nvSpPr>
        <p:spPr>
          <a:xfrm>
            <a:off x="3623548" y="5528667"/>
            <a:ext cx="34422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up --build</a:t>
            </a:r>
            <a:endParaRPr lang="en-US" sz="8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37" y="4635937"/>
            <a:ext cx="3884414" cy="11430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56884" y="5032772"/>
            <a:ext cx="148482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Riaddestra Modello AI</a:t>
            </a:r>
            <a:endParaRPr lang="en-US" sz="1100" dirty="0"/>
          </a:p>
        </p:txBody>
      </p:sp>
      <p:sp>
        <p:nvSpPr>
          <p:cNvPr id="21" name="Shape 15"/>
          <p:cNvSpPr/>
          <p:nvPr/>
        </p:nvSpPr>
        <p:spPr>
          <a:xfrm>
            <a:off x="7456884" y="5273635"/>
            <a:ext cx="3657719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hape 16"/>
          <p:cNvSpPr/>
          <p:nvPr/>
        </p:nvSpPr>
        <p:spPr>
          <a:xfrm>
            <a:off x="7451288" y="5273635"/>
            <a:ext cx="3668911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Text 17"/>
          <p:cNvSpPr/>
          <p:nvPr/>
        </p:nvSpPr>
        <p:spPr>
          <a:xfrm>
            <a:off x="7564636" y="5358646"/>
            <a:ext cx="344221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energy-server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mvn compile exec:java -Dexec.mainClass="com.energy.energy_server.ai.Train"</a:t>
            </a:r>
            <a:endParaRPr lang="en-US" sz="850" dirty="0"/>
          </a:p>
        </p:txBody>
      </p:sp>
      <p:sp>
        <p:nvSpPr>
          <p:cNvPr id="24" name="Text 18"/>
          <p:cNvSpPr/>
          <p:nvPr/>
        </p:nvSpPr>
        <p:spPr>
          <a:xfrm>
            <a:off x="3402449" y="6050280"/>
            <a:ext cx="311491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Testing e Postman Collection</a:t>
            </a:r>
            <a:endParaRPr lang="en-US" sz="1750" dirty="0"/>
          </a:p>
        </p:txBody>
      </p:sp>
      <p:sp>
        <p:nvSpPr>
          <p:cNvPr id="25" name="Text 19"/>
          <p:cNvSpPr/>
          <p:nvPr/>
        </p:nvSpPr>
        <p:spPr>
          <a:xfrm>
            <a:off x="3402449" y="6418778"/>
            <a:ext cx="7825502" cy="143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collection Postman </a:t>
            </a: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Nexus_Energy_API.postman_collection.json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fornisce:</a:t>
            </a:r>
            <a:endParaRPr lang="en-US" sz="850" dirty="0"/>
          </a:p>
        </p:txBody>
      </p:sp>
      <p:sp>
        <p:nvSpPr>
          <p:cNvPr id="26" name="Text 20"/>
          <p:cNvSpPr/>
          <p:nvPr/>
        </p:nvSpPr>
        <p:spPr>
          <a:xfrm>
            <a:off x="3402449" y="6626185"/>
            <a:ext cx="7825502" cy="447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Flusso Auth Auto: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Scripts per catturare automaticamente JWT e iniettarlo negli header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Lifecycle: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Richieste pronte per full system lifecycle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 Variables: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switching tra ambienti local e containerizzati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1019</Words>
  <Application>Microsoft Macintosh PowerPoint</Application>
  <PresentationFormat>Personalizzato</PresentationFormat>
  <Paragraphs>169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Roboto Slab</vt:lpstr>
      <vt:lpstr>Roboto</vt:lpstr>
      <vt:lpstr>Consolas</vt:lpstr>
      <vt:lpstr>Arial</vt:lpstr>
      <vt:lpstr>Roboto Slab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GABRIELE RUGGIERI</cp:lastModifiedBy>
  <cp:revision>2</cp:revision>
  <dcterms:created xsi:type="dcterms:W3CDTF">2026-02-16T08:32:24Z</dcterms:created>
  <dcterms:modified xsi:type="dcterms:W3CDTF">2026-02-16T08:38:06Z</dcterms:modified>
</cp:coreProperties>
</file>